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 триъгъл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73CC536-4F3D-4E22-A9F1-A3C6D40310AC}" type="datetimeFigureOut">
              <a:rPr lang="bg-BG" smtClean="0"/>
              <a:t>23.4.2020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73CC536-4F3D-4E22-A9F1-A3C6D40310AC}" type="datetimeFigureOut">
              <a:rPr lang="bg-BG" smtClean="0"/>
              <a:t>23.4.2020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ен триъгъл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 триъгъл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73CC536-4F3D-4E22-A9F1-A3C6D40310AC}" type="datetimeFigureOut">
              <a:rPr lang="bg-BG" smtClean="0"/>
              <a:t>23.4.2020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cxnSp>
        <p:nvCxnSpPr>
          <p:cNvPr id="11" name="Право съединение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аво съединение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73CC536-4F3D-4E22-A9F1-A3C6D40310AC}" type="datetimeFigureOut">
              <a:rPr lang="bg-BG" smtClean="0"/>
              <a:t>23.4.2020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73CC536-4F3D-4E22-A9F1-A3C6D40310AC}" type="datetimeFigureOut">
              <a:rPr lang="bg-BG" smtClean="0"/>
              <a:t>23.4.2020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23.4.2020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73CC536-4F3D-4E22-A9F1-A3C6D40310AC}" type="datetimeFigureOut">
              <a:rPr lang="bg-BG" smtClean="0"/>
              <a:t>23.4.2020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73CC536-4F3D-4E22-A9F1-A3C6D40310AC}" type="datetimeFigureOut">
              <a:rPr lang="bg-BG" smtClean="0"/>
              <a:t>23.4.2020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73CC536-4F3D-4E22-A9F1-A3C6D40310AC}" type="datetimeFigureOut">
              <a:rPr lang="bg-BG" smtClean="0"/>
              <a:t>23.4.2020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23.4.2020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23.4.2020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ен триъгъл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аво съединение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аво съединение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23.4.2020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eumis2020.government.b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ig-bsl.com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76548" y="1124744"/>
            <a:ext cx="8062912" cy="1326009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 smtClean="0">
                <a:effectLst/>
                <a:latin typeface="Times New Roman" pitchFamily="18" charset="0"/>
                <a:cs typeface="Times New Roman" pitchFamily="18" charset="0"/>
              </a:rPr>
              <a:t>Мярка 6.4 от Стратегията за ВОМР на МИГ Бяла Слатина</a:t>
            </a:r>
            <a:endParaRPr lang="bg-BG" sz="4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79512" y="2996952"/>
            <a:ext cx="8856984" cy="117872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bg-BG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„Инвестиции в подкрепа на неземеделски дейности“</a:t>
            </a:r>
          </a:p>
          <a:p>
            <a:pPr algn="ctr"/>
            <a:endParaRPr lang="bg-BG" dirty="0" smtClean="0">
              <a:solidFill>
                <a:schemeClr val="bg1"/>
              </a:solidFill>
            </a:endParaRPr>
          </a:p>
        </p:txBody>
      </p:sp>
      <p:sp>
        <p:nvSpPr>
          <p:cNvPr id="4" name="Подзаглавие 2"/>
          <p:cNvSpPr txBox="1">
            <a:spLocks/>
          </p:cNvSpPr>
          <p:nvPr/>
        </p:nvSpPr>
        <p:spPr>
          <a:xfrm>
            <a:off x="179512" y="4437112"/>
            <a:ext cx="8856984" cy="1320552"/>
          </a:xfrm>
          <a:prstGeom prst="rect">
            <a:avLst/>
          </a:prstGeom>
        </p:spPr>
        <p:txBody>
          <a:bodyPr vert="horz" anchor="t">
            <a:normAutofit fontScale="40000" lnSpcReduction="20000"/>
          </a:bodyPr>
          <a:lstStyle>
            <a:lvl1pPr marL="0" marR="36576" indent="0" algn="r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3000" kern="120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bg-BG" dirty="0" smtClean="0"/>
          </a:p>
          <a:p>
            <a:pPr algn="ctr"/>
            <a:r>
              <a:rPr lang="bg-BG" sz="6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Начален срок за подаване на ПП: 07.05.2020 г.</a:t>
            </a:r>
          </a:p>
          <a:p>
            <a:pPr algn="ctr"/>
            <a:r>
              <a:rPr lang="bg-BG" sz="6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Първи краен срок за подаване на ПП: 30.06.2020 г.</a:t>
            </a:r>
          </a:p>
          <a:p>
            <a:pPr algn="ctr"/>
            <a:r>
              <a:rPr lang="bg-BG" sz="6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Втори краен срок за подаване на ПП: 07.09.2020 г.</a:t>
            </a:r>
            <a:endParaRPr lang="bg-BG" sz="67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99533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774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038992"/>
          </a:xfrm>
        </p:spPr>
        <p:txBody>
          <a:bodyPr/>
          <a:lstStyle/>
          <a:p>
            <a:pPr algn="ctr"/>
            <a:r>
              <a:rPr lang="bg-BG" b="1" dirty="0" smtClean="0">
                <a:effectLst/>
                <a:latin typeface="Times New Roman" pitchFamily="18" charset="0"/>
                <a:cs typeface="Times New Roman" pitchFamily="18" charset="0"/>
              </a:rPr>
              <a:t>Основна цел</a:t>
            </a:r>
            <a:endParaRPr lang="bg-BG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2194264"/>
          </a:xfrm>
        </p:spPr>
        <p:txBody>
          <a:bodyPr/>
          <a:lstStyle/>
          <a:p>
            <a:pPr algn="just"/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Насърчаване на разнообразяването на икономическите дейности, създаване и развитие на малки предприятия и разкриване на нови работни места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20170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62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399032"/>
          </a:xfrm>
        </p:spPr>
        <p:txBody>
          <a:bodyPr/>
          <a:lstStyle/>
          <a:p>
            <a:pPr algn="ctr"/>
            <a:r>
              <a:rPr lang="bg-BG" b="1" dirty="0" smtClean="0">
                <a:effectLst/>
                <a:latin typeface="Times New Roman" pitchFamily="18" charset="0"/>
                <a:cs typeface="Times New Roman" pitchFamily="18" charset="0"/>
              </a:rPr>
              <a:t>Допустими кандидати</a:t>
            </a:r>
            <a:endParaRPr lang="bg-BG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Земеделски стопани или микропредприятия, регистрирани като еднолични търговци или юридически лица по Търговския закон, Закона за кооперациите или Закона за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вероизповеданията;</a:t>
            </a:r>
          </a:p>
          <a:p>
            <a:pPr algn="just"/>
            <a:r>
              <a:rPr lang="bg-BG" sz="2800" dirty="0">
                <a:latin typeface="Times New Roman" pitchFamily="18" charset="0"/>
                <a:cs typeface="Times New Roman" pitchFamily="18" charset="0"/>
              </a:rPr>
              <a:t>Физически лица, регистрирани по Закона за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занаятите.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20170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2323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5455" y="1124744"/>
            <a:ext cx="8229600" cy="749329"/>
          </a:xfrm>
        </p:spPr>
        <p:txBody>
          <a:bodyPr>
            <a:normAutofit/>
          </a:bodyPr>
          <a:lstStyle/>
          <a:p>
            <a:pPr algn="ctr"/>
            <a:r>
              <a:rPr lang="bg-BG" b="1" dirty="0" smtClean="0">
                <a:effectLst/>
                <a:latin typeface="Times New Roman" pitchFamily="18" charset="0"/>
                <a:cs typeface="Times New Roman" pitchFamily="18" charset="0"/>
              </a:rPr>
              <a:t>Критерии за допустимост</a:t>
            </a:r>
            <a:endParaRPr lang="bg-BG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56592" y="1916832"/>
            <a:ext cx="8229600" cy="4491880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bg-BG" sz="5100" dirty="0">
                <a:latin typeface="Times New Roman" pitchFamily="18" charset="0"/>
                <a:cs typeface="Times New Roman" pitchFamily="18" charset="0"/>
              </a:rPr>
              <a:t>Допустими са само кандидати със седалище за ЮЛ и постоянен адрес за физическите лица на територията на МИГ Бяла </a:t>
            </a:r>
            <a:r>
              <a:rPr lang="bg-BG" sz="5100" dirty="0" smtClean="0">
                <a:latin typeface="Times New Roman" pitchFamily="18" charset="0"/>
                <a:cs typeface="Times New Roman" pitchFamily="18" charset="0"/>
              </a:rPr>
              <a:t>Слатина;</a:t>
            </a:r>
          </a:p>
          <a:p>
            <a:pPr algn="just"/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Кандидат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земеделски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стопанин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към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датата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подаване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проектното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предложение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трябва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отговаря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следните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условия:</a:t>
            </a:r>
          </a:p>
          <a:p>
            <a:pPr marL="64008" indent="0" algn="just">
              <a:buNone/>
            </a:pP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    - да 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регистриран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като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земеделски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стопанин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съгласно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err="1">
                <a:latin typeface="Times New Roman" pitchFamily="18" charset="0"/>
                <a:cs typeface="Times New Roman" pitchFamily="18" charset="0"/>
              </a:rPr>
              <a:t>Наредба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 № 3 от 1999 г.;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marL="64008" indent="0" algn="just">
              <a:buNone/>
            </a:pPr>
            <a:r>
              <a:rPr lang="bg-BG" sz="5100" dirty="0" smtClean="0">
                <a:latin typeface="Times New Roman" pitchFamily="18" charset="0"/>
                <a:cs typeface="Times New Roman" pitchFamily="18" charset="0"/>
              </a:rPr>
              <a:t>      - минималният </a:t>
            </a:r>
            <a:r>
              <a:rPr lang="bg-BG" sz="5100" dirty="0">
                <a:latin typeface="Times New Roman" pitchFamily="18" charset="0"/>
                <a:cs typeface="Times New Roman" pitchFamily="18" charset="0"/>
              </a:rPr>
              <a:t>СПО на земеделското му стопанство да е над левовата равностойност на 8 000 евро.</a:t>
            </a:r>
          </a:p>
          <a:p>
            <a:pPr algn="just"/>
            <a:r>
              <a:rPr lang="bg-BG" sz="5100" dirty="0" smtClean="0">
                <a:latin typeface="Times New Roman" pitchFamily="18" charset="0"/>
                <a:cs typeface="Times New Roman" pitchFamily="18" charset="0"/>
              </a:rPr>
              <a:t>Кандидати физически лица, регистрирани по Закона за занаятите (занаятчии) към дата на подаване на заявлението за подпомагане трябва да отговарят на изискването на чл. 4 от Закона за занаятите и/или да са вписани в регистъра на занаятчиите на Регионална занаятчийска камара (в случай, че има действаща такава);</a:t>
            </a:r>
          </a:p>
          <a:p>
            <a:pPr algn="just"/>
            <a:r>
              <a:rPr lang="bg-BG" sz="5100" dirty="0">
                <a:latin typeface="Times New Roman" pitchFamily="18" charset="0"/>
                <a:cs typeface="Times New Roman" pitchFamily="18" charset="0"/>
              </a:rPr>
              <a:t>Кандидатите ЮЛ трябва да отговарят на определението за микропредприятие, съгласно дефиницията на чл. 3, ал. 3 от ЗМСП, с изключение на регистрираните като земеделски </a:t>
            </a:r>
            <a:r>
              <a:rPr lang="bg-BG" sz="5100" dirty="0" smtClean="0">
                <a:latin typeface="Times New Roman" pitchFamily="18" charset="0"/>
                <a:cs typeface="Times New Roman" pitchFamily="18" charset="0"/>
              </a:rPr>
              <a:t>стопани.</a:t>
            </a:r>
          </a:p>
          <a:p>
            <a:pPr marL="64008" indent="0">
              <a:buNone/>
            </a:pPr>
            <a:endParaRPr lang="ru-RU" sz="20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00652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9796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56592" y="1052736"/>
            <a:ext cx="8229600" cy="829814"/>
          </a:xfrm>
        </p:spPr>
        <p:txBody>
          <a:bodyPr>
            <a:normAutofit/>
          </a:bodyPr>
          <a:lstStyle/>
          <a:p>
            <a:pPr algn="ctr"/>
            <a:r>
              <a:rPr lang="bg-BG" sz="4400" b="1" dirty="0" smtClean="0">
                <a:effectLst/>
                <a:latin typeface="Times New Roman" pitchFamily="18" charset="0"/>
                <a:cs typeface="Times New Roman" pitchFamily="18" charset="0"/>
              </a:rPr>
              <a:t>Допустими дейности</a:t>
            </a:r>
            <a:endParaRPr lang="bg-BG" sz="44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464496"/>
          </a:xfrm>
        </p:spPr>
        <p:txBody>
          <a:bodyPr>
            <a:normAutofit/>
          </a:bodyPr>
          <a:lstStyle/>
          <a:p>
            <a:pPr algn="just"/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Развитие на туризъм (изграждане и обновяване на туристически обекти и развитие на туристически услуги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Производство или продажба на продукти, които не са включени в Приложение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от Договора за функциониране на Европейския съюз (независимо от вложените продукти и материали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Развитие на услуги във всички сектори (например: грижи за деца, възрастни хора,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хора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с увреждания, здравни услуги, счетоводство и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одиторски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услуги, ветеринарни дейности и др.);</a:t>
            </a:r>
            <a:endParaRPr lang="bg-BG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bg-BG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78581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4214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52476" y="1196752"/>
            <a:ext cx="8229600" cy="862563"/>
          </a:xfrm>
        </p:spPr>
        <p:txBody>
          <a:bodyPr/>
          <a:lstStyle/>
          <a:p>
            <a:pPr algn="ctr"/>
            <a:r>
              <a:rPr lang="bg-BG" b="1" dirty="0">
                <a:effectLst/>
                <a:latin typeface="Times New Roman" pitchFamily="18" charset="0"/>
                <a:cs typeface="Times New Roman" pitchFamily="18" charset="0"/>
              </a:rPr>
              <a:t>Допустими дейности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3744416"/>
          </a:xfrm>
        </p:spPr>
        <p:txBody>
          <a:bodyPr>
            <a:normAutofit/>
          </a:bodyPr>
          <a:lstStyle/>
          <a:p>
            <a:pPr algn="just"/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Развитие на дейности, свързани с информационни технологии, включително доставка на Интернет и други цифрови услуги за населението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Производство на енергия от </a:t>
            </a:r>
            <a:r>
              <a:rPr lang="bg-BG" sz="2400" dirty="0" err="1">
                <a:latin typeface="Times New Roman" pitchFamily="18" charset="0"/>
                <a:cs typeface="Times New Roman" pitchFamily="18" charset="0"/>
              </a:rPr>
              <a:t>възобновяеми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енергийни източници за собствено потребление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Развитие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занаяти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включително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предоставяне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услуги,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свързани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участието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посетители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занаятчийски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дейности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други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неземеделски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дейности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bg-BG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0510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280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882006"/>
            <a:ext cx="8229600" cy="973830"/>
          </a:xfrm>
        </p:spPr>
        <p:txBody>
          <a:bodyPr>
            <a:normAutofit/>
          </a:bodyPr>
          <a:lstStyle/>
          <a:p>
            <a:pPr algn="ctr"/>
            <a:r>
              <a:rPr lang="bg-BG" b="1" dirty="0" smtClean="0">
                <a:effectLst/>
                <a:latin typeface="Times New Roman" pitchFamily="18" charset="0"/>
                <a:cs typeface="Times New Roman" pitchFamily="18" charset="0"/>
              </a:rPr>
              <a:t>Допустими разходи</a:t>
            </a:r>
            <a:endParaRPr lang="bg-BG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5328592"/>
          </a:xfrm>
        </p:spPr>
        <p:txBody>
          <a:bodyPr>
            <a:normAutofit/>
          </a:bodyPr>
          <a:lstStyle/>
          <a:p>
            <a:pPr marL="521208" indent="-457200" algn="just">
              <a:buFont typeface="+mj-lt"/>
              <a:buAutoNum type="arabicPeriod"/>
            </a:pP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Изграждане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 придобиване или подобрения на недвижимо 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имущество;</a:t>
            </a:r>
          </a:p>
          <a:p>
            <a:pPr marL="521208" indent="-457200" algn="just">
              <a:buFont typeface="+mj-lt"/>
              <a:buAutoNum type="arabicPeriod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Закупуване, включително чрез финансов лизинг на нови машини и оборудване до пазарната стойност на 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активите;</a:t>
            </a:r>
          </a:p>
          <a:p>
            <a:pPr marL="521208" indent="-457200" algn="just">
              <a:buFont typeface="+mj-lt"/>
              <a:buAutoNum type="arabicPeriod"/>
            </a:pP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Общи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разходи, свързани с разходите за точка „1“ и „2“, например хонорари на архитекти, инженери и консултанти, хонорари, свързани с консултации относно екологичната и икономическата устойчивост, включително проучвания за техническа 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осъществимост;</a:t>
            </a:r>
          </a:p>
          <a:p>
            <a:pPr marL="521208" indent="-457200" algn="just">
              <a:buFont typeface="+mj-lt"/>
              <a:buAutoNum type="arabicPeriod"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Нематериални инвестиции: придобиване и създаване на компютърен софтуер и придобиване на патенти, лицензи, авторски права и марки.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9695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8862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3528" y="885346"/>
            <a:ext cx="8229600" cy="1026773"/>
          </a:xfrm>
        </p:spPr>
        <p:txBody>
          <a:bodyPr>
            <a:normAutofit/>
          </a:bodyPr>
          <a:lstStyle/>
          <a:p>
            <a:pPr algn="ctr"/>
            <a:r>
              <a:rPr lang="bg-BG" sz="4000" b="1" dirty="0" smtClean="0">
                <a:effectLst/>
                <a:latin typeface="Times New Roman" pitchFamily="18" charset="0"/>
                <a:cs typeface="Times New Roman" pitchFamily="18" charset="0"/>
              </a:rPr>
              <a:t>Допустими разходи</a:t>
            </a:r>
            <a:endParaRPr lang="bg-BG" sz="4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752528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Разходите 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по т. „3“ не могат да надхвърлят 12% от сумата на разходите по т. 1, 2 и 4.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64008" indent="0" algn="just">
              <a:buNone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Разходите, свързани с консултации по разработване на бизнес план, включващ </a:t>
            </a: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предпроектни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 изследвания и маркетингови стратегии, извършване на </a:t>
            </a: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предпроектни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 проучвания и окомплектоване на пакета от документи и консултантски услуги, свързани с изпълнението, и отчитане на дейностите по проекта до изплащане на помощта, не следва да надхвърлят 5 на сто от стойността на допустимите разходи.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64008" indent="0" algn="just">
              <a:buNone/>
            </a:pPr>
            <a:endParaRPr lang="bg-BG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9695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2336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съдържание 3"/>
          <p:cNvSpPr>
            <a:spLocks noGrp="1"/>
          </p:cNvSpPr>
          <p:nvPr>
            <p:ph idx="1"/>
          </p:nvPr>
        </p:nvSpPr>
        <p:spPr>
          <a:xfrm>
            <a:off x="529207" y="1196752"/>
            <a:ext cx="8229600" cy="2382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 algn="just">
              <a:spcBef>
                <a:spcPct val="20000"/>
              </a:spcBef>
              <a:buClr>
                <a:srgbClr val="FF388C"/>
              </a:buClr>
              <a:buSzPct val="80000"/>
              <a:buNone/>
            </a:pPr>
            <a:r>
              <a:rPr lang="bg-BG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ВАЖНО! </a:t>
            </a:r>
            <a:r>
              <a:rPr lang="bg-BG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Финансовата </a:t>
            </a:r>
            <a:r>
              <a:rPr lang="bg-BG" sz="24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помощ по мярката се предоставя под формата на възстановяване на действително направени и платени допустими разходи</a:t>
            </a:r>
            <a:r>
              <a:rPr lang="bg-BG" sz="2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bg-BG" sz="10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buClr>
                <a:srgbClr val="FF388C"/>
              </a:buClr>
              <a:buNone/>
            </a:pPr>
            <a:r>
              <a:rPr lang="bg-BG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на приема: 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Общият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размер на безвъзмездната финансова помощ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БФП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по процедурата е в размер на  800 000 лева.</a:t>
            </a:r>
            <a:endParaRPr lang="bg-BG" sz="2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239233"/>
              </p:ext>
            </p:extLst>
          </p:nvPr>
        </p:nvGraphicFramePr>
        <p:xfrm>
          <a:off x="539552" y="3789040"/>
          <a:ext cx="8208912" cy="110205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692292"/>
                <a:gridCol w="2692292"/>
                <a:gridCol w="2824328"/>
              </a:tblGrid>
              <a:tr h="324777">
                <a:tc>
                  <a:txBody>
                    <a:bodyPr/>
                    <a:lstStyle/>
                    <a:p>
                      <a:pPr marL="324485" marR="322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Общ размер на БФП</a:t>
                      </a:r>
                      <a:endParaRPr lang="bg-BG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07010" marR="194945" indent="196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Финансиране от ЕЗФРСР</a:t>
                      </a:r>
                      <a:endParaRPr lang="bg-BG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452120" marR="432435" indent="1308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Национално </a:t>
                      </a:r>
                      <a:r>
                        <a:rPr lang="bg-BG" sz="14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съфинансиране</a:t>
                      </a:r>
                      <a:endParaRPr lang="bg-BG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611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800 </a:t>
                      </a:r>
                      <a:r>
                        <a:rPr lang="bg-BG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000,00 лв.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 </a:t>
                      </a:r>
                      <a:r>
                        <a:rPr lang="bg-BG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720 000,00 лв.</a:t>
                      </a:r>
                    </a:p>
                    <a:p>
                      <a:pPr marR="1949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90%</a:t>
                      </a:r>
                      <a:endParaRPr lang="bg-BG" sz="1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80 000,00 лв.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lang="bg-BG" sz="1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bg-BG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7" name="Текстово поле 6"/>
          <p:cNvSpPr txBox="1"/>
          <p:nvPr/>
        </p:nvSpPr>
        <p:spPr>
          <a:xfrm>
            <a:off x="467544" y="5085184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Минимален размер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 общите допустими разходи за един проект: 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10 000 </a:t>
            </a:r>
            <a:r>
              <a:rPr lang="bg-BG" sz="2400" b="1" dirty="0" err="1">
                <a:latin typeface="Times New Roman" pitchFamily="18" charset="0"/>
                <a:cs typeface="Times New Roman" pitchFamily="18" charset="0"/>
              </a:rPr>
              <a:t>лв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Максимален размер</a:t>
            </a:r>
            <a:r>
              <a:rPr lang="bg-BG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на общите допустими разходи за един проект: 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120 000 </a:t>
            </a: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лв.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95" y="120170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74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29207" y="1052736"/>
            <a:ext cx="8229600" cy="1025926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 smtClean="0">
                <a:latin typeface="Times New Roman" pitchFamily="18" charset="0"/>
                <a:cs typeface="Times New Roman" pitchFamily="18" charset="0"/>
              </a:rPr>
              <a:t>Безвъзмездна финансова помощ</a:t>
            </a:r>
            <a:endParaRPr lang="bg-BG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21322" y="2286000"/>
            <a:ext cx="8229600" cy="4572000"/>
          </a:xfrm>
        </p:spPr>
        <p:txBody>
          <a:bodyPr>
            <a:normAutofit/>
          </a:bodyPr>
          <a:lstStyle/>
          <a:p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Минимален размер на БФП за конкретен проект: 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64008" indent="0" algn="just">
              <a:buNone/>
            </a:pP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Минимален размер на безвъзмездната финансова помощ за проект е 7 500,00 лева – при интензитет на помощта 75%;</a:t>
            </a:r>
          </a:p>
          <a:p>
            <a:pPr marL="64008" indent="0" algn="just">
              <a:buNone/>
            </a:pP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Минимален размер на безвъзмездната финансова помощ за проект за развитие на туризъм (изграждане, обновяване на туристически обекти, предлагащи туристически услуги) е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500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лева – при интензитет на помощта 5%, съгласно Допълнително Споразумение №РД-50-29/25.07.2019 г.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95" y="120170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4809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864706"/>
            <a:ext cx="8229600" cy="1155013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>
                <a:effectLst/>
                <a:latin typeface="Times New Roman" pitchFamily="18" charset="0"/>
                <a:cs typeface="Times New Roman" pitchFamily="18" charset="0"/>
              </a:rPr>
              <a:t>Безвъзмездна финансова помощ</a:t>
            </a:r>
            <a:endParaRPr lang="bg-BG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72000"/>
          </a:xfrm>
        </p:spPr>
        <p:txBody>
          <a:bodyPr>
            <a:normAutofit/>
          </a:bodyPr>
          <a:lstStyle/>
          <a:p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Максимален размер на БФП за конкретен проект: 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  <a:p>
            <a:pPr marL="64008" indent="0" algn="just">
              <a:buNone/>
            </a:pP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Максималният размер на безвъзмездната финансова помощ на проект е 90 000,00 лева – при интензитет на помощта 75%;</a:t>
            </a:r>
          </a:p>
          <a:p>
            <a:pPr marL="64008" indent="0" algn="just">
              <a:buNone/>
            </a:pP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Максималният размер на безвъзмездната финансова помощ за проект за развитие на туризъм (изграждане, обновяване на туристически обекти, предлагащи туристически услуги) е 6 0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лева – при интензитет на помощта 5%, съгласно Допълнително Споразумение №РД-50-29/25.07.2019 г.</a:t>
            </a:r>
          </a:p>
          <a:p>
            <a:pPr marL="64008" indent="0">
              <a:buNone/>
            </a:pPr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95" y="120170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775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255016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000" b="1" dirty="0" err="1">
                <a:effectLst/>
                <a:latin typeface="Times New Roman" pitchFamily="18" charset="0"/>
                <a:cs typeface="Times New Roman" pitchFamily="18" charset="0"/>
              </a:rPr>
              <a:t>Съфинансиране</a:t>
            </a:r>
            <a:r>
              <a:rPr lang="bg-BG" sz="4000" b="1" dirty="0">
                <a:effectLst/>
                <a:latin typeface="Times New Roman" pitchFamily="18" charset="0"/>
                <a:cs typeface="Times New Roman" pitchFamily="18" charset="0"/>
              </a:rPr>
              <a:t> от бенефициента</a:t>
            </a:r>
            <a:endParaRPr lang="bg-BG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3672408"/>
          </a:xfrm>
        </p:spPr>
        <p:txBody>
          <a:bodyPr/>
          <a:lstStyle/>
          <a:p>
            <a:pPr algn="just"/>
            <a:r>
              <a:rPr lang="bg-BG" dirty="0">
                <a:latin typeface="Times New Roman" pitchFamily="18" charset="0"/>
                <a:cs typeface="Times New Roman" pitchFamily="18" charset="0"/>
              </a:rPr>
              <a:t>Разликата между общия размер на допустимите за финансово подпомагане разходи и размера на БФП се осигурява от кандидата.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64008" indent="0" algn="just">
              <a:buNone/>
            </a:pPr>
            <a:endParaRPr lang="bg-BG" dirty="0">
              <a:latin typeface="Times New Roman" pitchFamily="18" charset="0"/>
              <a:cs typeface="Times New Roman" pitchFamily="18" charset="0"/>
            </a:endParaRPr>
          </a:p>
          <a:p>
            <a:pPr marL="64008" indent="0" algn="just">
              <a:buNone/>
            </a:pPr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NB!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Участието </a:t>
            </a:r>
            <a:r>
              <a:rPr lang="bg-BG" dirty="0">
                <a:latin typeface="Times New Roman" pitchFamily="18" charset="0"/>
                <a:cs typeface="Times New Roman" pitchFamily="18" charset="0"/>
              </a:rPr>
              <a:t>на кандидата може да бъде само в парична форма.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95" y="120170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6092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89854"/>
          </a:xfrm>
        </p:spPr>
        <p:txBody>
          <a:bodyPr>
            <a:noAutofit/>
          </a:bodyPr>
          <a:lstStyle/>
          <a:p>
            <a:pPr algn="ctr"/>
            <a:r>
              <a:rPr lang="bg-BG" sz="3200" b="1" dirty="0">
                <a:effectLst/>
                <a:latin typeface="Times New Roman" pitchFamily="18" charset="0"/>
                <a:cs typeface="Times New Roman" pitchFamily="18" charset="0"/>
              </a:rPr>
              <a:t>Критерии за избор на проектни предложения и тежест:</a:t>
            </a:r>
            <a:endParaRPr lang="bg-BG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Контейнер за съдържани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4809492"/>
              </p:ext>
            </p:extLst>
          </p:nvPr>
        </p:nvGraphicFramePr>
        <p:xfrm>
          <a:off x="539552" y="1772816"/>
          <a:ext cx="82296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7056784"/>
                <a:gridCol w="7407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bg-BG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№</a:t>
                      </a:r>
                      <a:endParaRPr kumimoji="0" lang="bg-BG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bg-BG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Критерий</a:t>
                      </a:r>
                      <a:endParaRPr kumimoji="0" lang="bg-BG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Max </a:t>
                      </a:r>
                      <a:r>
                        <a:rPr kumimoji="0" lang="bg-BG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оценка</a:t>
                      </a:r>
                      <a:endParaRPr kumimoji="0" lang="bg-BG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bg-BG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1.</a:t>
                      </a:r>
                      <a:endParaRPr kumimoji="0" lang="bg-BG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bg-BG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е представен от микропредприятие, включително упражняващо земеделска дейност - собственик (ЕТ) и/или управляващ/представляващ ООД с минимум 25% дялово участие на възраст до 40 години, включително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bg-BG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10</a:t>
                      </a:r>
                      <a:endParaRPr kumimoji="0" lang="bg-BG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bg-BG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2.</a:t>
                      </a:r>
                      <a:endParaRPr kumimoji="0" lang="bg-BG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bg-BG" sz="12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Проектът е свързан със следните инвестиции/услуги:</a:t>
                      </a:r>
                    </a:p>
                    <a:p>
                      <a:pPr algn="just"/>
                      <a:r>
                        <a:rPr kumimoji="0"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- Инвестиции в </a:t>
                      </a:r>
                      <a:r>
                        <a:rPr kumimoji="0"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обекти</a:t>
                      </a:r>
                      <a:r>
                        <a:rPr kumimoji="0"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с места за </a:t>
                      </a:r>
                      <a:r>
                        <a:rPr kumimoji="0"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настаняване</a:t>
                      </a:r>
                      <a:endParaRPr kumimoji="0" lang="ru-RU" sz="1200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  <a:p>
                      <a:pPr algn="just"/>
                      <a:r>
                        <a:rPr kumimoji="0"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- Инвестиции в </a:t>
                      </a:r>
                      <a:r>
                        <a:rPr kumimoji="0"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спортни</a:t>
                      </a:r>
                      <a:r>
                        <a:rPr kumimoji="0"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r>
                        <a:rPr kumimoji="0"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съоръжения</a:t>
                      </a:r>
                      <a:endParaRPr kumimoji="0" lang="ru-RU" sz="1200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  <a:p>
                      <a:pPr algn="just"/>
                      <a:r>
                        <a:rPr kumimoji="0"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- Инвестиции в </a:t>
                      </a:r>
                      <a:r>
                        <a:rPr kumimoji="0"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производствена</a:t>
                      </a:r>
                      <a:r>
                        <a:rPr kumimoji="0"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r>
                        <a:rPr kumimoji="0"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дейност</a:t>
                      </a:r>
                      <a:r>
                        <a:rPr kumimoji="0"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в микропредприятие</a:t>
                      </a:r>
                    </a:p>
                    <a:p>
                      <a:pPr algn="just"/>
                      <a:r>
                        <a:rPr kumimoji="0"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- Инвестиции в </a:t>
                      </a:r>
                      <a:r>
                        <a:rPr kumimoji="0"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предоставяне</a:t>
                      </a:r>
                      <a:r>
                        <a:rPr kumimoji="0"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на услуги за </a:t>
                      </a:r>
                      <a:r>
                        <a:rPr kumimoji="0"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населението</a:t>
                      </a:r>
                      <a:r>
                        <a:rPr kumimoji="0" lang="ru-RU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, </a:t>
                      </a:r>
                      <a:r>
                        <a:rPr kumimoji="0" lang="ru-RU" sz="12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включително</a:t>
                      </a:r>
                      <a:r>
                        <a:rPr kumimoji="0" lang="ru-RU" sz="12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 доставка на Интернет и </a:t>
                      </a:r>
                      <a:r>
                        <a:rPr kumimoji="0" lang="ru-RU" sz="1200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други</a:t>
                      </a:r>
                      <a:r>
                        <a:rPr kumimoji="0" lang="ru-RU" sz="12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r>
                        <a:rPr kumimoji="0" lang="ru-RU" sz="1200" kern="1200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цифрови</a:t>
                      </a:r>
                      <a:r>
                        <a:rPr kumimoji="0" lang="ru-RU" sz="12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услуги</a:t>
                      </a:r>
                      <a:endParaRPr kumimoji="0" lang="ru-RU" sz="1200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bg-BG" sz="12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25</a:t>
                      </a:r>
                    </a:p>
                    <a:p>
                      <a:pPr algn="ctr"/>
                      <a:r>
                        <a:rPr kumimoji="0" lang="bg-BG" sz="1200" b="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10</a:t>
                      </a:r>
                    </a:p>
                    <a:p>
                      <a:pPr algn="ctr"/>
                      <a:r>
                        <a:rPr kumimoji="0" lang="bg-BG" sz="1200" b="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15</a:t>
                      </a:r>
                    </a:p>
                    <a:p>
                      <a:pPr algn="ctr"/>
                      <a:r>
                        <a:rPr kumimoji="0" lang="bg-BG" sz="1200" b="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20</a:t>
                      </a:r>
                    </a:p>
                    <a:p>
                      <a:pPr algn="ctr"/>
                      <a:r>
                        <a:rPr kumimoji="0" lang="bg-BG" sz="1200" b="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25</a:t>
                      </a:r>
                      <a:endParaRPr kumimoji="0" lang="bg-BG" sz="1200" b="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/>
                </a:tc>
              </a:tr>
              <a:tr h="267424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bg-BG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3.</a:t>
                      </a:r>
                      <a:endParaRPr kumimoji="0" lang="bg-BG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bg-BG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е подаден от кандидат, който е осъществявал дейност най-малко 3 години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bg-BG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5152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bg-BG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4.</a:t>
                      </a:r>
                      <a:endParaRPr kumimoji="0" lang="bg-BG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bg-BG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предвижда инвестиции за развитие на производства или услуги, които ще се реализират и рекламират териториалната идентичност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kumimoji="0" lang="bg-BG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bg-BG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5.</a:t>
                      </a:r>
                      <a:endParaRPr kumimoji="0" lang="bg-BG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bg-BG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предвижда мерки, директно свързани с опазването на околната среда </a:t>
                      </a:r>
                      <a:r>
                        <a:rPr lang="bg-BG" sz="1200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(използване на отпадъците, </a:t>
                      </a:r>
                      <a:r>
                        <a:rPr lang="bg-BG" sz="1200" i="1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компостиране</a:t>
                      </a:r>
                      <a:r>
                        <a:rPr lang="bg-BG" sz="1200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, пречистващи съоръжения и др.)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kumimoji="0" lang="bg-BG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0832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bg-BG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6.</a:t>
                      </a:r>
                      <a:endParaRPr kumimoji="0" lang="bg-BG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bg-BG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е иновативен за територията на МИГ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kumimoji="0" lang="bg-BG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72536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bg-BG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7.</a:t>
                      </a:r>
                      <a:endParaRPr kumimoji="0" lang="bg-BG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bg-BG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включва производство на местни продукти/услуги от територията на МИГ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kumimoji="0" lang="bg-BG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bg-BG" sz="12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8.</a:t>
                      </a:r>
                      <a:endParaRPr kumimoji="0" lang="bg-BG" sz="12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bg-BG" sz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осигурява заетост (За всяко ново работно място –5 т;максимум - 15 т.)</a:t>
                      </a:r>
                      <a:endParaRPr lang="bg-BG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  <a:endParaRPr kumimoji="0" lang="bg-BG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3176">
                <a:tc>
                  <a:txBody>
                    <a:bodyPr/>
                    <a:lstStyle/>
                    <a:p>
                      <a:pPr algn="just"/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Максимален</a:t>
                      </a:r>
                      <a:r>
                        <a:rPr lang="bg-BG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брой точки</a:t>
                      </a:r>
                      <a:endParaRPr lang="bg-BG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bg-BG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  <a:endParaRPr kumimoji="0" lang="bg-BG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just"/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bg-BG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Минимален</a:t>
                      </a:r>
                      <a:r>
                        <a:rPr lang="bg-BG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брой точки</a:t>
                      </a:r>
                      <a:endParaRPr lang="bg-BG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bg-BG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  <a:endParaRPr kumimoji="0" lang="bg-BG" sz="12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95" y="120170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1473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29207" y="4509120"/>
            <a:ext cx="8229600" cy="1979672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Лице за контакти и място за достъп до подробна информация: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Йонко Йонков, 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Изпълнителен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директор на Сдружение „МИГ Бяла Слатина“, тел. 0910/504-20, адрес: 3200, гр. Бяла Слатина, ул. „Климент Охридски“ № 68,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mig_bslatina@abv.bg.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0587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9533"/>
            <a:ext cx="7858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95" y="120170"/>
            <a:ext cx="2359025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9533"/>
            <a:ext cx="2219325" cy="80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Текстово поле 7"/>
          <p:cNvSpPr txBox="1"/>
          <p:nvPr/>
        </p:nvSpPr>
        <p:spPr>
          <a:xfrm>
            <a:off x="590758" y="1124744"/>
            <a:ext cx="79796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dirty="0">
                <a:latin typeface="Times New Roman"/>
                <a:ea typeface="Times New Roman"/>
              </a:rPr>
              <a:t>Пълният пакет документи за кандидатстване с проектни предложения по настоящата процедура е публикуван </a:t>
            </a:r>
            <a:r>
              <a:rPr lang="bg-BG" sz="2400" dirty="0" smtClean="0">
                <a:latin typeface="Times New Roman"/>
                <a:ea typeface="Times New Roman"/>
              </a:rPr>
              <a:t>на интернет страницата на МИГ Бяла Слатина -</a:t>
            </a:r>
            <a:r>
              <a:rPr lang="en-US" sz="2400" dirty="0" smtClean="0">
                <a:latin typeface="Times New Roman"/>
                <a:ea typeface="Times New Roman"/>
              </a:rPr>
              <a:t> </a:t>
            </a:r>
            <a:r>
              <a:rPr lang="en-US" sz="2400" dirty="0" smtClean="0">
                <a:latin typeface="Times New Roman"/>
                <a:ea typeface="Times New Roman"/>
                <a:hlinkClick r:id="rId6"/>
              </a:rPr>
              <a:t>www.mig-bsl.com</a:t>
            </a:r>
            <a:r>
              <a:rPr lang="bg-BG" sz="2400" dirty="0" smtClean="0">
                <a:latin typeface="Times New Roman"/>
                <a:ea typeface="Times New Roman"/>
              </a:rPr>
              <a:t>.</a:t>
            </a:r>
            <a:endParaRPr lang="bg-BG" sz="2400" dirty="0"/>
          </a:p>
        </p:txBody>
      </p:sp>
      <p:sp>
        <p:nvSpPr>
          <p:cNvPr id="9" name="Текстово поле 8"/>
          <p:cNvSpPr txBox="1"/>
          <p:nvPr/>
        </p:nvSpPr>
        <p:spPr>
          <a:xfrm>
            <a:off x="590758" y="2591324"/>
            <a:ext cx="7920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Начин за подаване на проектни предложения: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 Проектните предложения по настоящата процедура се извършва електронно чрез Информационната система за управление и наблюдение на средствата от ЕС (ИСУН 2020) – 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  <a:hlinkClick r:id="rId7"/>
              </a:rPr>
              <a:t>https://eumis2020.government.bg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7969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Живост">
  <a:themeElements>
    <a:clrScheme name="Живост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Живост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Живост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337</TotalTime>
  <Words>1047</Words>
  <Application>Microsoft Office PowerPoint</Application>
  <PresentationFormat>Презентация на цял екран (4:3)</PresentationFormat>
  <Paragraphs>102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5" baseType="lpstr">
      <vt:lpstr>Живост</vt:lpstr>
      <vt:lpstr>Мярка 6.4 от Стратегията за ВОМР на МИГ Бяла Слатина</vt:lpstr>
      <vt:lpstr>Основна цел</vt:lpstr>
      <vt:lpstr>Допустими кандидати</vt:lpstr>
      <vt:lpstr>Критерии за допустимост</vt:lpstr>
      <vt:lpstr>Допустими дейности</vt:lpstr>
      <vt:lpstr>Допустими дейности</vt:lpstr>
      <vt:lpstr>Допустими разходи</vt:lpstr>
      <vt:lpstr>Допустими разходи</vt:lpstr>
      <vt:lpstr>Презентация на PowerPoint</vt:lpstr>
      <vt:lpstr>Безвъзмездна финансова помощ</vt:lpstr>
      <vt:lpstr>Безвъзмездна финансова помощ</vt:lpstr>
      <vt:lpstr>Съфинансиране от бенефициента</vt:lpstr>
      <vt:lpstr>Критерии за избор на проектни предложения и тежест: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Мярка 6.4 от Стратегията за ВОМР на МИГ Бяла Слатина</dc:title>
  <dc:creator>User</dc:creator>
  <cp:lastModifiedBy>User</cp:lastModifiedBy>
  <cp:revision>50</cp:revision>
  <dcterms:created xsi:type="dcterms:W3CDTF">2020-04-23T07:23:02Z</dcterms:created>
  <dcterms:modified xsi:type="dcterms:W3CDTF">2020-04-23T13:12:46Z</dcterms:modified>
</cp:coreProperties>
</file>